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63" r:id="rId5"/>
    <p:sldId id="259" r:id="rId6"/>
    <p:sldId id="264" r:id="rId7"/>
    <p:sldId id="265" r:id="rId8"/>
    <p:sldId id="260" r:id="rId9"/>
    <p:sldId id="261" r:id="rId10"/>
    <p:sldId id="262" r:id="rId11"/>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26" autoAdjust="0"/>
  </p:normalViewPr>
  <p:slideViewPr>
    <p:cSldViewPr snapToGrid="0">
      <p:cViewPr varScale="1">
        <p:scale>
          <a:sx n="58" d="100"/>
          <a:sy n="58" d="100"/>
        </p:scale>
        <p:origin x="51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809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Anuledger2003/E-COMMERCE_WEBSIT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ithub.com/13-akshaya/Online_Food_Delivery.git" TargetMode="External"/><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387719" y="4783497"/>
            <a:ext cx="8242713" cy="720005"/>
          </a:xfrm>
          <a:prstGeom prst="rect">
            <a:avLst/>
          </a:prstGeom>
        </p:spPr>
        <p:txBody>
          <a:bodyPr wrap="square" lIns="0" tIns="0" rIns="0" bIns="0" rtlCol="0" anchor="t">
            <a:spAutoFit/>
          </a:bodyPr>
          <a:lstStyle/>
          <a:p>
            <a:pPr algn="l">
              <a:lnSpc>
                <a:spcPts val="5759"/>
              </a:lnSpc>
            </a:pPr>
            <a:r>
              <a:rPr lang="en-US" sz="4800" b="1" dirty="0">
                <a:solidFill>
                  <a:srgbClr val="223669"/>
                </a:solidFill>
                <a:latin typeface="Arial Black" panose="020B0A04020102020204" pitchFamily="34" charset="0"/>
              </a:rPr>
              <a:t>“E-Commerce Website”</a:t>
            </a:r>
          </a:p>
        </p:txBody>
      </p:sp>
      <p:sp>
        <p:nvSpPr>
          <p:cNvPr id="4" name="TextBox 4"/>
          <p:cNvSpPr txBox="1"/>
          <p:nvPr/>
        </p:nvSpPr>
        <p:spPr>
          <a:xfrm>
            <a:off x="613232" y="6670831"/>
            <a:ext cx="7195950" cy="743793"/>
          </a:xfrm>
          <a:prstGeom prst="rect">
            <a:avLst/>
          </a:prstGeom>
        </p:spPr>
        <p:txBody>
          <a:bodyPr lIns="0" tIns="0" rIns="0" bIns="0" rtlCol="0" anchor="t">
            <a:spAutoFit/>
          </a:bodyPr>
          <a:lstStyle/>
          <a:p>
            <a:pPr algn="l">
              <a:lnSpc>
                <a:spcPts val="5759"/>
              </a:lnSpc>
            </a:pPr>
            <a:r>
              <a:rPr lang="en-US" sz="4800" b="1" dirty="0">
                <a:solidFill>
                  <a:srgbClr val="223669"/>
                </a:solidFill>
                <a:latin typeface="Arial Black" panose="020B0A04020102020204" pitchFamily="34" charset="0"/>
              </a:rPr>
              <a:t>Task - 5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150379"/>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51754"/>
          </a:xfrm>
          <a:prstGeom prst="rect">
            <a:avLst/>
          </a:prstGeom>
        </p:spPr>
        <p:txBody>
          <a:bodyPr lIns="0" tIns="0" rIns="0" bIns="0" rtlCol="0" anchor="t">
            <a:spAutoFit/>
          </a:bodyPr>
          <a:lstStyle/>
          <a:p>
            <a:pPr algn="l">
              <a:lnSpc>
                <a:spcPts val="4389"/>
              </a:lnSpc>
            </a:pPr>
            <a:r>
              <a:rPr lang="en-US" sz="3658" dirty="0">
                <a:solidFill>
                  <a:srgbClr val="C88C32"/>
                </a:solidFill>
                <a:latin typeface="Arial Black" panose="020B0A04020102020204" pitchFamily="34" charset="0"/>
              </a:rPr>
              <a:t>E-Commerce Website </a:t>
            </a:r>
          </a:p>
        </p:txBody>
      </p:sp>
      <p:sp>
        <p:nvSpPr>
          <p:cNvPr id="9" name="TextBox 9"/>
          <p:cNvSpPr txBox="1"/>
          <p:nvPr/>
        </p:nvSpPr>
        <p:spPr>
          <a:xfrm>
            <a:off x="380845" y="2501441"/>
            <a:ext cx="8914350" cy="3447098"/>
          </a:xfrm>
          <a:prstGeom prst="rect">
            <a:avLst/>
          </a:prstGeom>
        </p:spPr>
        <p:txBody>
          <a:bodyPr lIns="0" tIns="0" rIns="0" bIns="0" rtlCol="0" anchor="t">
            <a:spAutoFit/>
          </a:bodyPr>
          <a:lstStyle/>
          <a:p>
            <a:pPr marL="285750" lvl="0" indent="-285750" algn="just" rtl="0">
              <a:lnSpc>
                <a:spcPct val="100000"/>
              </a:lnSpc>
              <a:spcBef>
                <a:spcPts val="0"/>
              </a:spcBef>
              <a:spcAft>
                <a:spcPts val="0"/>
              </a:spcAft>
              <a:buClr>
                <a:schemeClr val="lt1"/>
              </a:buClr>
              <a:buSzPts val="1400"/>
              <a:buFont typeface="EB Garamond Medium"/>
              <a:buChar char="▪"/>
            </a:pPr>
            <a:r>
              <a:rPr lang="en-US" sz="2800" dirty="0">
                <a:solidFill>
                  <a:schemeClr val="bg1"/>
                </a:solidFill>
                <a:latin typeface="EB Garamond Medium"/>
                <a:ea typeface="EB Garamond Medium"/>
                <a:cs typeface="EB Garamond Medium"/>
                <a:sym typeface="EB Garamond Medium"/>
              </a:rPr>
              <a:t>E-commerce websites enables business to sell products or services online . Customers browse product listings , add items to a digital shopping cart , and proceed to checkout.</a:t>
            </a:r>
          </a:p>
          <a:p>
            <a:pPr marL="285750" lvl="0" indent="-285750" algn="just" rtl="0">
              <a:lnSpc>
                <a:spcPct val="100000"/>
              </a:lnSpc>
              <a:spcBef>
                <a:spcPts val="0"/>
              </a:spcBef>
              <a:spcAft>
                <a:spcPts val="0"/>
              </a:spcAft>
              <a:buClr>
                <a:schemeClr val="lt1"/>
              </a:buClr>
              <a:buSzPts val="1400"/>
              <a:buFont typeface="EB Garamond Medium"/>
              <a:buChar char="▪"/>
            </a:pPr>
            <a:r>
              <a:rPr lang="en-US" sz="2800" dirty="0">
                <a:solidFill>
                  <a:schemeClr val="bg1"/>
                </a:solidFill>
                <a:latin typeface="EB Garamond Medium"/>
                <a:ea typeface="EB Garamond Medium"/>
                <a:cs typeface="EB Garamond Medium"/>
                <a:sym typeface="EB Garamond Medium"/>
              </a:rPr>
              <a:t>Payment and shipping details are securely processed.</a:t>
            </a:r>
          </a:p>
          <a:p>
            <a:pPr marL="285750" lvl="0" indent="-285750" algn="just" rtl="0">
              <a:lnSpc>
                <a:spcPct val="100000"/>
              </a:lnSpc>
              <a:spcBef>
                <a:spcPts val="0"/>
              </a:spcBef>
              <a:spcAft>
                <a:spcPts val="0"/>
              </a:spcAft>
              <a:buClr>
                <a:schemeClr val="lt1"/>
              </a:buClr>
              <a:buSzPts val="1400"/>
              <a:buFont typeface="EB Garamond Medium"/>
              <a:buChar char="▪"/>
            </a:pPr>
            <a:r>
              <a:rPr lang="en-US" sz="2800" dirty="0">
                <a:solidFill>
                  <a:schemeClr val="bg1"/>
                </a:solidFill>
                <a:latin typeface="EB Garamond Medium"/>
                <a:ea typeface="EB Garamond Medium"/>
                <a:cs typeface="EB Garamond Medium"/>
                <a:sym typeface="EB Garamond Medium"/>
              </a:rPr>
              <a:t>The website streamlines the buying process , making it convenient and accessible and serves as a powerful tool for businesses to reach a global customers base and boost online sales</a:t>
            </a:r>
          </a:p>
        </p:txBody>
      </p:sp>
      <p:graphicFrame>
        <p:nvGraphicFramePr>
          <p:cNvPr id="11" name="Table 11"/>
          <p:cNvGraphicFramePr>
            <a:graphicFrameLocks noGrp="1"/>
          </p:cNvGraphicFramePr>
          <p:nvPr>
            <p:extLst>
              <p:ext uri="{D42A27DB-BD31-4B8C-83A1-F6EECF244321}">
                <p14:modId xmlns:p14="http://schemas.microsoft.com/office/powerpoint/2010/main" val="133317172"/>
              </p:ext>
            </p:extLst>
          </p:nvPr>
        </p:nvGraphicFramePr>
        <p:xfrm>
          <a:off x="479567" y="6502911"/>
          <a:ext cx="8564225" cy="2290359"/>
        </p:xfrm>
        <a:graphic>
          <a:graphicData uri="http://schemas.openxmlformats.org/drawingml/2006/table">
            <a:tbl>
              <a:tblPr/>
              <a:tblGrid>
                <a:gridCol w="3480903">
                  <a:extLst>
                    <a:ext uri="{9D8B030D-6E8A-4147-A177-3AD203B41FA5}">
                      <a16:colId xmlns:a16="http://schemas.microsoft.com/office/drawing/2014/main" val="20000"/>
                    </a:ext>
                  </a:extLst>
                </a:gridCol>
                <a:gridCol w="3453687">
                  <a:extLst>
                    <a:ext uri="{9D8B030D-6E8A-4147-A177-3AD203B41FA5}">
                      <a16:colId xmlns:a16="http://schemas.microsoft.com/office/drawing/2014/main" val="20001"/>
                    </a:ext>
                  </a:extLst>
                </a:gridCol>
                <a:gridCol w="1629635">
                  <a:extLst>
                    <a:ext uri="{9D8B030D-6E8A-4147-A177-3AD203B41FA5}">
                      <a16:colId xmlns:a16="http://schemas.microsoft.com/office/drawing/2014/main" val="20002"/>
                    </a:ext>
                  </a:extLst>
                </a:gridCol>
              </a:tblGrid>
              <a:tr h="850659">
                <a:tc>
                  <a:txBody>
                    <a:bodyPr/>
                    <a:lstStyle/>
                    <a:p>
                      <a:pPr algn="ctr">
                        <a:lnSpc>
                          <a:spcPts val="3359"/>
                        </a:lnSpc>
                        <a:defRPr/>
                      </a:pPr>
                      <a:r>
                        <a:rPr lang="en-US" sz="2400" b="1" dirty="0">
                          <a:solidFill>
                            <a:srgbClr val="C88C32"/>
                          </a:solidFill>
                          <a:latin typeface="Arial" panose="020B0604020202020204" pitchFamily="34" charset="0"/>
                          <a:cs typeface="Arial" panose="020B0604020202020204" pitchFamily="34" charset="0"/>
                        </a:rPr>
                        <a:t>LMS Username</a:t>
                      </a:r>
                      <a:endParaRPr lang="en-US" sz="2400" b="1"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b="1" dirty="0">
                          <a:solidFill>
                            <a:srgbClr val="C88C32"/>
                          </a:solidFill>
                          <a:latin typeface="Arial" panose="020B0604020202020204" pitchFamily="34" charset="0"/>
                          <a:cs typeface="Arial" panose="020B0604020202020204" pitchFamily="34" charset="0"/>
                        </a:rPr>
                        <a:t>Name </a:t>
                      </a:r>
                      <a:endParaRPr lang="en-US" sz="2400" b="1"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b="1" dirty="0">
                          <a:solidFill>
                            <a:srgbClr val="C88C32"/>
                          </a:solidFill>
                          <a:latin typeface="Arial" panose="020B0604020202020204" pitchFamily="34" charset="0"/>
                          <a:cs typeface="Arial" panose="020B0604020202020204" pitchFamily="34" charset="0"/>
                        </a:rPr>
                        <a:t>Batch </a:t>
                      </a:r>
                      <a:endParaRPr lang="en-US" sz="2400" b="1"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9900">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au910020104006</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Anu </a:t>
                      </a:r>
                      <a:r>
                        <a:rPr lang="en-US" sz="2400" baseline="0" dirty="0">
                          <a:solidFill>
                            <a:srgbClr val="FFFFFF"/>
                          </a:solidFill>
                          <a:latin typeface="EB Garamond" panose="00000500000000000000" pitchFamily="2" charset="0"/>
                          <a:ea typeface="EB Garamond" panose="00000500000000000000" pitchFamily="2" charset="0"/>
                          <a:cs typeface="Arial" panose="020B0604020202020204" pitchFamily="34" charset="0"/>
                        </a:rPr>
                        <a:t>M</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CC2</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9900">
                <a:tc>
                  <a:txBody>
                    <a:bodyPr/>
                    <a:lstStyle/>
                    <a:p>
                      <a:pPr algn="ctr">
                        <a:lnSpc>
                          <a:spcPts val="1679"/>
                        </a:lnSpc>
                        <a:defRPr/>
                      </a:pPr>
                      <a:r>
                        <a:rPr lang="en-US" sz="2400" dirty="0">
                          <a:solidFill>
                            <a:srgbClr val="F2F3F5"/>
                          </a:solidFill>
                          <a:latin typeface="EB Garamond" panose="00000500000000000000" pitchFamily="2" charset="0"/>
                          <a:ea typeface="EB Garamond" panose="00000500000000000000" pitchFamily="2" charset="0"/>
                          <a:cs typeface="Arial" panose="020B0604020202020204" pitchFamily="34" charset="0"/>
                        </a:rPr>
                        <a:t>au910020104017</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err="1">
                          <a:solidFill>
                            <a:srgbClr val="FFFFFF"/>
                          </a:solidFill>
                          <a:latin typeface="EB Garamond" panose="00000500000000000000" pitchFamily="2" charset="0"/>
                          <a:ea typeface="EB Garamond" panose="00000500000000000000" pitchFamily="2" charset="0"/>
                          <a:cs typeface="Arial" panose="020B0604020202020204" pitchFamily="34" charset="0"/>
                        </a:rPr>
                        <a:t>Kabilan</a:t>
                      </a: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 K</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CC2</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9900">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au910020104022</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Krishnan E</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dirty="0">
                          <a:solidFill>
                            <a:srgbClr val="FFFFFF"/>
                          </a:solidFill>
                          <a:latin typeface="EB Garamond" panose="00000500000000000000" pitchFamily="2" charset="0"/>
                          <a:ea typeface="EB Garamond" panose="00000500000000000000" pitchFamily="2" charset="0"/>
                          <a:cs typeface="Arial" panose="020B0604020202020204" pitchFamily="34" charset="0"/>
                        </a:rPr>
                        <a:t>CC2</a:t>
                      </a:r>
                      <a:endParaRPr lang="en-US" sz="2400" dirty="0">
                        <a:latin typeface="EB Garamond" panose="00000500000000000000" pitchFamily="2" charset="0"/>
                        <a:ea typeface="EB Garamond" panose="00000500000000000000" pitchFamily="2"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nSpc>
                <a:spcPts val="4320"/>
              </a:lnSpc>
            </a:pPr>
            <a:r>
              <a:rPr lang="en-US" sz="4000" b="1" dirty="0">
                <a:solidFill>
                  <a:srgbClr val="223669"/>
                </a:solidFill>
                <a:latin typeface="EB Garamond Bold"/>
              </a:rPr>
              <a:t>Evaluation Metric:</a:t>
            </a:r>
          </a:p>
        </p:txBody>
      </p:sp>
      <p:sp>
        <p:nvSpPr>
          <p:cNvPr id="10" name="TextBox 10"/>
          <p:cNvSpPr txBox="1"/>
          <p:nvPr/>
        </p:nvSpPr>
        <p:spPr>
          <a:xfrm>
            <a:off x="1322961" y="1427967"/>
            <a:ext cx="16539154" cy="7848302"/>
          </a:xfrm>
          <a:prstGeom prst="rect">
            <a:avLst/>
          </a:prstGeom>
        </p:spPr>
        <p:txBody>
          <a:bodyPr wrap="square" lIns="0" tIns="0" rIns="0" bIns="0" rtlCol="0" anchor="t">
            <a:spAutoFit/>
          </a:bodyPr>
          <a:lstStyle/>
          <a:p>
            <a:pPr algn="just"/>
            <a:r>
              <a:rPr lang="en-US" sz="3000" dirty="0">
                <a:latin typeface="EB Garamond" panose="00000500000000000000" pitchFamily="2" charset="0"/>
                <a:ea typeface="EB Garamond" panose="00000500000000000000" pitchFamily="2" charset="0"/>
                <a:cs typeface="Arial" panose="020B0604020202020204" pitchFamily="34" charset="0"/>
              </a:rPr>
              <a:t>1.Page Load Time:- Check how quickly your web pages load using tools like Google Page Speed Insights or GT </a:t>
            </a:r>
            <a:r>
              <a:rPr lang="en-US" sz="3000" dirty="0" err="1">
                <a:latin typeface="EB Garamond" panose="00000500000000000000" pitchFamily="2" charset="0"/>
                <a:ea typeface="EB Garamond" panose="00000500000000000000" pitchFamily="2" charset="0"/>
                <a:cs typeface="Arial" panose="020B0604020202020204" pitchFamily="34" charset="0"/>
              </a:rPr>
              <a:t>metrix</a:t>
            </a:r>
            <a:r>
              <a:rPr lang="en-US" sz="3000" dirty="0">
                <a:latin typeface="EB Garamond" panose="00000500000000000000" pitchFamily="2" charset="0"/>
                <a:ea typeface="EB Garamond" panose="00000500000000000000" pitchFamily="2" charset="0"/>
                <a:cs typeface="Arial" panose="020B0604020202020204" pitchFamily="34" charset="0"/>
              </a:rPr>
              <a:t>.</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2.Server Response Time:- Measure how fast your server responds to requests with tools like Web Page Test or Pingdom.</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3.Uptime and Reliability:- Ensure your website is operational most of the time by using uptime monitoring services.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4.Global Server Locations:- Make sure your servers are located in different places to reduce access time for users globally. Consider using a Content Delivery Network (CDN).</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5.Mobile Responsiveness:- Test how well your website works on different mobile devices using the Google Mobile-Friendly Test.</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1958573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2AF5D-DC1D-A1E9-06FE-D1FBE44959D2}"/>
              </a:ext>
            </a:extLst>
          </p:cNvPr>
          <p:cNvSpPr txBox="1"/>
          <p:nvPr/>
        </p:nvSpPr>
        <p:spPr>
          <a:xfrm>
            <a:off x="651353" y="851769"/>
            <a:ext cx="16784877" cy="6093976"/>
          </a:xfrm>
          <a:prstGeom prst="rect">
            <a:avLst/>
          </a:prstGeom>
          <a:noFill/>
        </p:spPr>
        <p:txBody>
          <a:bodyPr wrap="square" rtlCol="0">
            <a:spAutoFit/>
          </a:bodyPr>
          <a:lstStyle/>
          <a:p>
            <a:pPr algn="just"/>
            <a:r>
              <a:rPr lang="en-US" sz="3000" dirty="0">
                <a:latin typeface="EB Garamond" panose="00000500000000000000" pitchFamily="2" charset="0"/>
                <a:ea typeface="EB Garamond" panose="00000500000000000000" pitchFamily="2" charset="0"/>
                <a:cs typeface="Arial" panose="020B0604020202020204" pitchFamily="34" charset="0"/>
              </a:rPr>
              <a:t>6.Security Measures:- Check that your website has SSL/TLS encryption and secure payment gateways to protect customer data.</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7.Scalability:- Verify that your hosting infrastructure can handle increased traffic by using load testing tools.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8.Content Delivery Network (CDN) Performance:- Assess how effectively your CDN is distributing content to different locations using CDN performance testing tools.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9.Conversion Rate:- Monitor the percentage of visitors who complete desired actions, like making a purchase, using tools like Google Analytics or e-commerce tracking tools.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10. User Experience (UX) Metrics:- Evaluate user interactions, bounce rate, and satisfaction using tools like Google Analytics, heatmaps, and user feedback surveys.</a:t>
            </a:r>
          </a:p>
        </p:txBody>
      </p:sp>
    </p:spTree>
    <p:extLst>
      <p:ext uri="{BB962C8B-B14F-4D97-AF65-F5344CB8AC3E}">
        <p14:creationId xmlns:p14="http://schemas.microsoft.com/office/powerpoint/2010/main" val="309547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gn="l">
              <a:lnSpc>
                <a:spcPts val="4320"/>
              </a:lnSpc>
            </a:pPr>
            <a:r>
              <a:rPr lang="en-US" sz="4000" b="1" dirty="0">
                <a:solidFill>
                  <a:srgbClr val="223669"/>
                </a:solidFill>
                <a:latin typeface="EB Garamond Bold"/>
              </a:rPr>
              <a:t>Step-Wise Description</a:t>
            </a:r>
          </a:p>
        </p:txBody>
      </p:sp>
      <p:sp>
        <p:nvSpPr>
          <p:cNvPr id="10" name="TextBox 10"/>
          <p:cNvSpPr txBox="1"/>
          <p:nvPr/>
        </p:nvSpPr>
        <p:spPr>
          <a:xfrm>
            <a:off x="1322961" y="1199742"/>
            <a:ext cx="16714517" cy="9233297"/>
          </a:xfrm>
          <a:prstGeom prst="rect">
            <a:avLst/>
          </a:prstGeom>
        </p:spPr>
        <p:txBody>
          <a:bodyPr wrap="square" lIns="0" tIns="0" rIns="0" bIns="0" rtlCol="0" anchor="t">
            <a:spAutoFit/>
          </a:bodyPr>
          <a:lstStyle/>
          <a:p>
            <a:pPr algn="just"/>
            <a:r>
              <a:rPr lang="en-US" sz="3000" dirty="0">
                <a:latin typeface="EB Garamond" panose="00000500000000000000" pitchFamily="2" charset="0"/>
                <a:ea typeface="EB Garamond" panose="00000500000000000000" pitchFamily="2" charset="0"/>
                <a:cs typeface="Arial" panose="020B0604020202020204" pitchFamily="34" charset="0"/>
              </a:rPr>
              <a:t>1. Choose a Domain Name:- Select a unique and easy-to-remember domain name for your e-commerce site.</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2. Select a Reliable Hosting Provider:- Choose a reputable hosting provider that meets your requirements in terms of performance, scalability, and support.</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3. Choose a Hosting Plan:- Select an appropriate hosting plan based on your website's expected traffic and resource needs. Options may include shared hosting, VPS (Virtual Private Server), or dedicated hosting.</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4. Register the Domain:- Register your chosen domain name with the hosting provider or a separate domain registrar.</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5. Set Up an SSL Certificate:- Ensure the security of your e-commerce transactions by installing an SSL certificate. This encrypts data between the user's browser and your server.</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6. Install a Content Management System (CMS):- Choose a CMS like WordPress, Magento, or Shopify for your e-commerce site. Follow the hosting provider's instructions to install the chosen CMS.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7. Configure DNS Settings:- Update your domain's DNS settings to point to the hosting provider's servers. This information is usually provided by the hosting provider.</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323632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EA0D5-012D-D53D-B59F-6F229FE3916A}"/>
              </a:ext>
            </a:extLst>
          </p:cNvPr>
          <p:cNvSpPr txBox="1"/>
          <p:nvPr/>
        </p:nvSpPr>
        <p:spPr>
          <a:xfrm>
            <a:off x="596348" y="569842"/>
            <a:ext cx="17347095" cy="8863965"/>
          </a:xfrm>
          <a:prstGeom prst="rect">
            <a:avLst/>
          </a:prstGeom>
          <a:noFill/>
        </p:spPr>
        <p:txBody>
          <a:bodyPr wrap="square" rtlCol="0">
            <a:spAutoFit/>
          </a:bodyPr>
          <a:lstStyle/>
          <a:p>
            <a:pPr algn="just"/>
            <a:r>
              <a:rPr lang="en-US" sz="3000" dirty="0">
                <a:latin typeface="EB Garamond" panose="00000500000000000000" pitchFamily="2" charset="0"/>
                <a:ea typeface="EB Garamond" panose="00000500000000000000" pitchFamily="2" charset="0"/>
                <a:cs typeface="Arial" panose="020B0604020202020204" pitchFamily="34" charset="0"/>
              </a:rPr>
              <a:t>8. Design and Develop Your Website:- Customize your e-commerce website according to your brand and product offerings. Add essential features such as a shopping cart, product pages, and secure checkout.</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9. Integrate Payment Gateways:- Set up payment gateways to facilitate secure online transactions. Popular options include PayPal, Stripe, and others.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10. Implement Security Measures:- Enhance website security by implementing firewalls, regularly updating software, and monitoring for potential vulnerabilities.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11. Optimize for Performance:- Optimize your website for speed by compressing images, leveraging browser caching, and using a content delivery network (CDN).</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12. Backup Your Website:- Regularly back up your website data to prevent loss in case of unexpected events. Many hosting providers offer automatic backup services.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13. Test Your Website:- Conduct thorough testing of your e-commerce website to ensure functionality, usability, and security. Check for any issues related to the shopping cart, payment processing, and user experience.</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endParaRPr lang="en-IN" sz="3000" dirty="0"/>
          </a:p>
        </p:txBody>
      </p:sp>
    </p:spTree>
    <p:extLst>
      <p:ext uri="{BB962C8B-B14F-4D97-AF65-F5344CB8AC3E}">
        <p14:creationId xmlns:p14="http://schemas.microsoft.com/office/powerpoint/2010/main" val="202653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8DB80-17BD-FE49-65D8-85D92BF63F99}"/>
              </a:ext>
            </a:extLst>
          </p:cNvPr>
          <p:cNvSpPr txBox="1"/>
          <p:nvPr/>
        </p:nvSpPr>
        <p:spPr>
          <a:xfrm>
            <a:off x="523461" y="1802296"/>
            <a:ext cx="17241078" cy="2400657"/>
          </a:xfrm>
          <a:prstGeom prst="rect">
            <a:avLst/>
          </a:prstGeom>
          <a:noFill/>
        </p:spPr>
        <p:txBody>
          <a:bodyPr wrap="square" rtlCol="0">
            <a:spAutoFit/>
          </a:bodyPr>
          <a:lstStyle/>
          <a:p>
            <a:pPr algn="just"/>
            <a:r>
              <a:rPr lang="en-US" sz="3000" dirty="0">
                <a:latin typeface="EB Garamond" panose="00000500000000000000" pitchFamily="2" charset="0"/>
                <a:ea typeface="EB Garamond" panose="00000500000000000000" pitchFamily="2" charset="0"/>
                <a:cs typeface="Arial" panose="020B0604020202020204" pitchFamily="34" charset="0"/>
              </a:rPr>
              <a:t>14. Launch Your E-commerce Site:- Once testing is successful, launch your e-commerce website for public access.</a:t>
            </a:r>
          </a:p>
          <a:p>
            <a:pPr algn="just"/>
            <a:endParaRPr lang="en-US" sz="3000" dirty="0">
              <a:latin typeface="EB Garamond" panose="00000500000000000000" pitchFamily="2" charset="0"/>
              <a:ea typeface="EB Garamond" panose="00000500000000000000" pitchFamily="2" charset="0"/>
              <a:cs typeface="Arial" panose="020B0604020202020204" pitchFamily="34" charset="0"/>
            </a:endParaRPr>
          </a:p>
          <a:p>
            <a:pPr algn="just"/>
            <a:r>
              <a:rPr lang="en-US" sz="3000" dirty="0">
                <a:latin typeface="EB Garamond" panose="00000500000000000000" pitchFamily="2" charset="0"/>
                <a:ea typeface="EB Garamond" panose="00000500000000000000" pitchFamily="2" charset="0"/>
                <a:cs typeface="Arial" panose="020B0604020202020204" pitchFamily="34" charset="0"/>
              </a:rPr>
              <a:t>15. Monitor and Maintain:- Regularly monitor your website's performance, security, and user experience. Make updates and improvements as needed.</a:t>
            </a:r>
          </a:p>
          <a:p>
            <a:endParaRPr lang="en-IN" sz="3000" dirty="0"/>
          </a:p>
        </p:txBody>
      </p:sp>
    </p:spTree>
    <p:extLst>
      <p:ext uri="{BB962C8B-B14F-4D97-AF65-F5344CB8AC3E}">
        <p14:creationId xmlns:p14="http://schemas.microsoft.com/office/powerpoint/2010/main" val="127219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your task</a:t>
            </a:r>
          </a:p>
        </p:txBody>
      </p:sp>
      <p:sp>
        <p:nvSpPr>
          <p:cNvPr id="11" name="TextBox 11"/>
          <p:cNvSpPr txBox="1"/>
          <p:nvPr/>
        </p:nvSpPr>
        <p:spPr>
          <a:xfrm>
            <a:off x="1345660" y="1762539"/>
            <a:ext cx="16027940" cy="7201972"/>
          </a:xfrm>
          <a:prstGeom prst="rect">
            <a:avLst/>
          </a:prstGeom>
        </p:spPr>
        <p:txBody>
          <a:bodyPr wrap="square" lIns="0" tIns="0" rIns="0" bIns="0" rtlCol="0" anchor="t">
            <a:spAutoFit/>
          </a:bodyPr>
          <a:lstStyle/>
          <a:p>
            <a:r>
              <a:rPr lang="en-US" sz="3600" dirty="0">
                <a:latin typeface="EB Garamond" panose="00000500000000000000" pitchFamily="2" charset="0"/>
                <a:ea typeface="EB Garamond" panose="00000500000000000000" pitchFamily="2" charset="0"/>
                <a:cs typeface="Arial" panose="020B0604020202020204" pitchFamily="34" charset="0"/>
              </a:rPr>
              <a:t>Hosting an e-commerce website involves several crucial steps to ensure a secure, reliable, and user-friendly online shopping experience. Begin by selecting a unique domain name and a reputable hosting provider that aligns with your website's performance and scalability needs. Register your domain and set up an SSL certificate to encrypt user data. Choose a Content Management System (CMS) such as WordPress or Shopify and configure DNS settings to point to your hosting provider's servers. Design and develop your website, incorporating essential features like a shopping cart and secure checkout. Integrate payment gateways for seamless transactions and implement robust security measures to protect customer data. Optimize your site for performance by compressing images, leveraging caching, and using a content delivery network (CDN). Conduct thorough testing before launching the website, and regularly monitor and maintain it for ongoing security and performance improvements. This stepwise approach ensures a successful and efficient hosting process for your e-commerce platform.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a:p>
        </p:txBody>
      </p:sp>
      <p:sp>
        <p:nvSpPr>
          <p:cNvPr id="3" name="Freeform 3"/>
          <p:cNvSpPr/>
          <p:nvPr/>
        </p:nvSpPr>
        <p:spPr>
          <a:xfrm>
            <a:off x="0" y="0"/>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1" name="TextBox 10">
            <a:hlinkClick r:id="rId6"/>
          </p:cNvPr>
          <p:cNvSpPr txBox="1"/>
          <p:nvPr/>
        </p:nvSpPr>
        <p:spPr>
          <a:xfrm>
            <a:off x="8001000" y="4105283"/>
            <a:ext cx="5562600" cy="830997"/>
          </a:xfrm>
          <a:prstGeom prst="rect">
            <a:avLst/>
          </a:prstGeom>
          <a:noFill/>
        </p:spPr>
        <p:txBody>
          <a:bodyPr wrap="square" rtlCol="0">
            <a:spAutoFit/>
          </a:bodyPr>
          <a:lstStyle/>
          <a:p>
            <a:pPr marL="0" lvl="0" indent="0" algn="ctr" rtl="0">
              <a:lnSpc>
                <a:spcPct val="100000"/>
              </a:lnSpc>
              <a:spcBef>
                <a:spcPts val="0"/>
              </a:spcBef>
              <a:spcAft>
                <a:spcPts val="0"/>
              </a:spcAft>
              <a:buClr>
                <a:srgbClr val="BD8738"/>
              </a:buClr>
              <a:buSzPts val="2000"/>
              <a:buNone/>
            </a:pPr>
            <a:r>
              <a:rPr lang="en-US" sz="2400" dirty="0">
                <a:hlinkClick r:id="rId7">
                  <a:extLst>
                    <a:ext uri="{A12FA001-AC4F-418D-AE19-62706E023703}">
                      <ahyp:hlinkClr xmlns:ahyp="http://schemas.microsoft.com/office/drawing/2018/hyperlinkcolor" val="tx"/>
                    </a:ext>
                  </a:extLst>
                </a:hlinkClick>
              </a:rPr>
              <a:t>https://github.com/Anuledger2003/E-COMMERCE_WEBSITE</a:t>
            </a:r>
            <a:endParaRPr lang="en-US" sz="2400" b="0" i="0" dirty="0">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979</Words>
  <Application>Microsoft Office PowerPoint</Application>
  <PresentationFormat>Custom</PresentationFormat>
  <Paragraphs>84</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EB Garamond</vt:lpstr>
      <vt:lpstr>EB Garamond Bold</vt:lpstr>
      <vt:lpstr>EB Garamond Medium</vt:lpstr>
      <vt:lpstr>EB Garamond SemiBold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 SRI</dc:creator>
  <cp:lastModifiedBy>SUBHA SRI</cp:lastModifiedBy>
  <cp:revision>2</cp:revision>
  <dcterms:modified xsi:type="dcterms:W3CDTF">2023-11-23T16:55:22Z</dcterms:modified>
</cp:coreProperties>
</file>